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sldIdLst>
    <p:sldId id="266" r:id="rId2"/>
    <p:sldId id="265" r:id="rId3"/>
    <p:sldId id="257" r:id="rId4"/>
    <p:sldId id="258" r:id="rId5"/>
    <p:sldId id="260" r:id="rId6"/>
    <p:sldId id="267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304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146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085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089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254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4/27/2016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83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4/27/2016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004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4/27/2016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203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4/27/2016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64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4/27/2016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510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4/27/2016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38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22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png"/><Relationship Id="rId18" Type="http://schemas.openxmlformats.org/officeDocument/2006/relationships/image" Target="../media/image22.jpg"/><Relationship Id="rId3" Type="http://schemas.openxmlformats.org/officeDocument/2006/relationships/image" Target="../media/image7.jpeg"/><Relationship Id="rId21" Type="http://schemas.openxmlformats.org/officeDocument/2006/relationships/image" Target="../media/image25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17" Type="http://schemas.openxmlformats.org/officeDocument/2006/relationships/image" Target="../media/image21.jpg"/><Relationship Id="rId2" Type="http://schemas.openxmlformats.org/officeDocument/2006/relationships/image" Target="../media/image6.jpg"/><Relationship Id="rId16" Type="http://schemas.openxmlformats.org/officeDocument/2006/relationships/image" Target="../media/image20.jpg"/><Relationship Id="rId20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15.jpeg"/><Relationship Id="rId5" Type="http://schemas.openxmlformats.org/officeDocument/2006/relationships/image" Target="../media/image9.jpg"/><Relationship Id="rId15" Type="http://schemas.openxmlformats.org/officeDocument/2006/relationships/image" Target="../media/image19.jpg"/><Relationship Id="rId10" Type="http://schemas.openxmlformats.org/officeDocument/2006/relationships/image" Target="../media/image14.jpg"/><Relationship Id="rId19" Type="http://schemas.openxmlformats.org/officeDocument/2006/relationships/image" Target="../media/image23.jpg"/><Relationship Id="rId4" Type="http://schemas.openxmlformats.org/officeDocument/2006/relationships/image" Target="../media/image8.jpg"/><Relationship Id="rId9" Type="http://schemas.openxmlformats.org/officeDocument/2006/relationships/image" Target="../media/image13.jpg"/><Relationship Id="rId14" Type="http://schemas.openxmlformats.org/officeDocument/2006/relationships/image" Target="../media/image18.jpg"/><Relationship Id="rId22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owademocrats.org/site/wp-content/uploads/2015/05/2014-Iowa-Democratic-Party-State-Platform.pdf" TargetMode="External"/><Relationship Id="rId2" Type="http://schemas.openxmlformats.org/officeDocument/2006/relationships/hyperlink" Target="http://www.iowagop.org/platform-2014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427" y="249260"/>
            <a:ext cx="4762500" cy="476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710" y="262139"/>
            <a:ext cx="4762500" cy="476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2732" y="5241701"/>
            <a:ext cx="10019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The Political Parties in the Electoral Process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94030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Political Parties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US" sz="2800" b="1" dirty="0" smtClean="0">
                <a:solidFill>
                  <a:schemeClr val="tx1"/>
                </a:solidFill>
              </a:rPr>
              <a:t>Formal Definition: </a:t>
            </a:r>
            <a:r>
              <a:rPr lang="en-US" sz="2400" dirty="0">
                <a:solidFill>
                  <a:schemeClr val="tx1"/>
                </a:solidFill>
              </a:rPr>
              <a:t>A “team of men [and women] seeking to gain governmental power by gaining office through constituted elections</a:t>
            </a:r>
            <a:r>
              <a:rPr lang="en-US" sz="2400" dirty="0" smtClean="0">
                <a:solidFill>
                  <a:schemeClr val="tx1"/>
                </a:solidFill>
              </a:rPr>
              <a:t>.”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endParaRPr lang="en-US" sz="2400" dirty="0">
              <a:solidFill>
                <a:schemeClr val="tx1"/>
              </a:solidFill>
            </a:endParaRP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342900" lvl="1" indent="-34290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Anyone can join</a:t>
            </a:r>
          </a:p>
          <a:p>
            <a:pPr marL="342900" lvl="1" indent="-34290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Serves as the face, or “brand” for set of beliefs</a:t>
            </a:r>
          </a:p>
          <a:p>
            <a:pPr marL="342900" lvl="1" indent="-342900"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Links people to government 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endParaRPr lang="en-US" sz="2400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20" y="3422342"/>
            <a:ext cx="3608660" cy="280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7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Roles of Political </a:t>
            </a:r>
            <a:r>
              <a:rPr lang="en-US" b="1" dirty="0" smtClean="0">
                <a:solidFill>
                  <a:schemeClr val="tx1"/>
                </a:solidFill>
              </a:rPr>
              <a:t>Parties: What do they do?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200" b="1" u="sng" dirty="0" smtClean="0">
                <a:solidFill>
                  <a:schemeClr val="tx1"/>
                </a:solidFill>
              </a:rPr>
              <a:t>Party as an Organization: </a:t>
            </a:r>
          </a:p>
          <a:p>
            <a:r>
              <a:rPr lang="en-US" sz="2200" dirty="0">
                <a:solidFill>
                  <a:schemeClr val="tx1"/>
                </a:solidFill>
              </a:rPr>
              <a:t>F</a:t>
            </a:r>
            <a:r>
              <a:rPr lang="en-US" sz="2200" dirty="0" smtClean="0">
                <a:solidFill>
                  <a:schemeClr val="tx1"/>
                </a:solidFill>
              </a:rPr>
              <a:t>ederal, state, and county chapters plan events, recruit members, and make party rules during non-election years</a:t>
            </a:r>
          </a:p>
          <a:p>
            <a:endParaRPr lang="en-US" sz="2200" dirty="0" smtClean="0">
              <a:solidFill>
                <a:schemeClr val="tx1"/>
              </a:solidFill>
            </a:endParaRPr>
          </a:p>
          <a:p>
            <a:r>
              <a:rPr lang="en-US" sz="2200" b="1" u="sng" dirty="0" smtClean="0">
                <a:solidFill>
                  <a:schemeClr val="tx1"/>
                </a:solidFill>
              </a:rPr>
              <a:t>Party in Government: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200" dirty="0">
                <a:solidFill>
                  <a:schemeClr val="tx1"/>
                </a:solidFill>
              </a:rPr>
              <a:t>E</a:t>
            </a:r>
            <a:r>
              <a:rPr lang="en-US" sz="2200" dirty="0" smtClean="0">
                <a:solidFill>
                  <a:schemeClr val="tx1"/>
                </a:solidFill>
              </a:rPr>
              <a:t>lected officials try to push political agenda and create public policy</a:t>
            </a:r>
          </a:p>
          <a:p>
            <a:pPr lvl="4"/>
            <a:r>
              <a:rPr lang="en-US" sz="2200" dirty="0" smtClean="0">
                <a:solidFill>
                  <a:schemeClr val="tx1"/>
                </a:solidFill>
              </a:rPr>
              <a:t>Legislative and Executive branches use power in numbers</a:t>
            </a:r>
          </a:p>
          <a:p>
            <a:endParaRPr lang="en-US" sz="2200" dirty="0" smtClean="0">
              <a:solidFill>
                <a:schemeClr val="tx1"/>
              </a:solidFill>
            </a:endParaRPr>
          </a:p>
          <a:p>
            <a:r>
              <a:rPr lang="en-US" sz="2200" b="1" u="sng" dirty="0" smtClean="0">
                <a:solidFill>
                  <a:schemeClr val="tx1"/>
                </a:solidFill>
              </a:rPr>
              <a:t>Party in the Electorate: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200" dirty="0">
                <a:solidFill>
                  <a:schemeClr val="tx1"/>
                </a:solidFill>
              </a:rPr>
              <a:t>G</a:t>
            </a:r>
            <a:r>
              <a:rPr lang="en-US" sz="2200" dirty="0" smtClean="0">
                <a:solidFill>
                  <a:schemeClr val="tx1"/>
                </a:solidFill>
              </a:rPr>
              <a:t>ain political power through electing candidates to public office</a:t>
            </a:r>
            <a:endParaRPr lang="en-US" sz="2200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6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Political Parties in the Election Process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Recruit/Select candidates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Run campaigns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Contact Voters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Promote Platform</a:t>
            </a:r>
          </a:p>
        </p:txBody>
      </p:sp>
    </p:spTree>
    <p:extLst>
      <p:ext uri="{BB962C8B-B14F-4D97-AF65-F5344CB8AC3E}">
        <p14:creationId xmlns:p14="http://schemas.microsoft.com/office/powerpoint/2010/main" val="2024135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Recruiting and Selecting Candidates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397" y="1845734"/>
            <a:ext cx="10666283" cy="402336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Who has the best chance of winning?</a:t>
            </a:r>
            <a:endParaRPr lang="en-US" sz="28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Personality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Liked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</a:rPr>
              <a:t>Trustworthy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Accomplishments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Experience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Beliefs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77" y="1970936"/>
            <a:ext cx="3807164" cy="2560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41" y="3857414"/>
            <a:ext cx="3537078" cy="2468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4028" y="5389808"/>
            <a:ext cx="4404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Discuss: What qualities do you look for in a candidate? 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3214028" y="5292660"/>
            <a:ext cx="4294355" cy="83023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1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5" y="7920"/>
            <a:ext cx="1712890" cy="171289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166" y="25712"/>
            <a:ext cx="1709928" cy="17099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6" r="7766"/>
          <a:stretch/>
        </p:blipFill>
        <p:spPr>
          <a:xfrm>
            <a:off x="3833013" y="7920"/>
            <a:ext cx="1734597" cy="17099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88" y="4555383"/>
            <a:ext cx="1709928" cy="1709928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29" y="16816"/>
            <a:ext cx="1399032" cy="17099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613" y="29695"/>
            <a:ext cx="1543026" cy="17099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146" y="29695"/>
            <a:ext cx="1400158" cy="17099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5" y="1960777"/>
            <a:ext cx="1390108" cy="17099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665" y="1960777"/>
            <a:ext cx="1905803" cy="17099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42" y="4555383"/>
            <a:ext cx="1292421" cy="1709928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811" y="29695"/>
            <a:ext cx="1371552" cy="17099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3" y="4555383"/>
            <a:ext cx="1333248" cy="1709928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874" y="1979809"/>
            <a:ext cx="1399032" cy="17099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162" y="1963143"/>
            <a:ext cx="1709928" cy="17099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907" y="1963143"/>
            <a:ext cx="1349943" cy="17099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419" y="4555383"/>
            <a:ext cx="1709928" cy="1709928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7" y="1887625"/>
            <a:ext cx="1188720" cy="17830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8" y="3910672"/>
            <a:ext cx="1411739" cy="17099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80" y="3895842"/>
            <a:ext cx="1507270" cy="17099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014" y="4555383"/>
            <a:ext cx="1349735" cy="1709928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753" y="1979809"/>
            <a:ext cx="1323584" cy="17099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288665" y="3895842"/>
            <a:ext cx="7650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Road to 2016: How many candidates can you name?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69062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Running Campaigns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Raising money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Advertisements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Organize Debates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Media Events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Recruiting Volunteers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02" y="1817967"/>
            <a:ext cx="4499788" cy="2915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99" y="4306981"/>
            <a:ext cx="4837176" cy="20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1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Contacting Voters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746" y="1845734"/>
            <a:ext cx="4261361" cy="4490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Outreach to voters to increase caucus turnout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Phone Calls (Phone Banks)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Door-Knocking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Voter Registration Drives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Mail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20" y="1251286"/>
            <a:ext cx="3288476" cy="2784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07" y="2108868"/>
            <a:ext cx="3444113" cy="2296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895" y="4035572"/>
            <a:ext cx="4739318" cy="220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2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Promote Platform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6089131" cy="4023360"/>
          </a:xfrm>
        </p:spPr>
        <p:txBody>
          <a:bodyPr/>
          <a:lstStyle/>
          <a:p>
            <a:r>
              <a:rPr lang="en-US" sz="2400" b="1" u="sng" dirty="0" smtClean="0">
                <a:solidFill>
                  <a:schemeClr val="tx1"/>
                </a:solidFill>
              </a:rPr>
              <a:t>Platform:</a:t>
            </a:r>
            <a:r>
              <a:rPr lang="en-US" sz="2400" dirty="0" smtClean="0">
                <a:solidFill>
                  <a:schemeClr val="tx1"/>
                </a:solidFill>
              </a:rPr>
              <a:t> statement of beliefs and policies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Signals to voters what the party believes in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Voters know what they are getting</a:t>
            </a:r>
          </a:p>
          <a:p>
            <a:r>
              <a:rPr lang="en-US" sz="2400" dirty="0">
                <a:solidFill>
                  <a:schemeClr val="tx1"/>
                </a:solidFill>
              </a:rPr>
              <a:t>Most active party members have </a:t>
            </a:r>
            <a:r>
              <a:rPr lang="en-US" sz="2400" dirty="0" smtClean="0">
                <a:solidFill>
                  <a:schemeClr val="tx1"/>
                </a:solidFill>
              </a:rPr>
              <a:t>greatest influence on changes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18220" y="5177790"/>
            <a:ext cx="62333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Iowa </a:t>
            </a:r>
            <a:r>
              <a:rPr lang="en-US" sz="1400" dirty="0"/>
              <a:t>GOP Platform: </a:t>
            </a:r>
            <a:r>
              <a:rPr lang="en-US" sz="1400" dirty="0">
                <a:hlinkClick r:id="rId2"/>
              </a:rPr>
              <a:t>http://www.iowagop.org/platform-2014</a:t>
            </a:r>
            <a:r>
              <a:rPr lang="en-US" sz="1400" dirty="0" smtClean="0">
                <a:hlinkClick r:id="rId2"/>
              </a:rPr>
              <a:t>/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Iowa Democratic </a:t>
            </a:r>
            <a:r>
              <a:rPr lang="en-US" sz="1400" dirty="0"/>
              <a:t>Party Platform: </a:t>
            </a:r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iowademocrats.org/site/wp-content/uploads/2015/05/2014-Iowa-Democratic-Party-State-Platform.pdf</a:t>
            </a:r>
            <a:endParaRPr lang="en-US" sz="1400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0058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Override1.xml><?xml version="1.0" encoding="utf-8"?>
<a:themeOverride xmlns:a="http://schemas.openxmlformats.org/drawingml/2006/main">
  <a:clrScheme name="Retrospect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</TotalTime>
  <Words>260</Words>
  <Application>Microsoft Office PowerPoint</Application>
  <PresentationFormat>Widescreen</PresentationFormat>
  <Paragraphs>54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Retrospect</vt:lpstr>
      <vt:lpstr>PowerPoint Presentation</vt:lpstr>
      <vt:lpstr>Political Parties</vt:lpstr>
      <vt:lpstr>Roles of Political Parties: What do they do? </vt:lpstr>
      <vt:lpstr>Political Parties in the Election Process</vt:lpstr>
      <vt:lpstr>Recruiting and Selecting Candidates</vt:lpstr>
      <vt:lpstr>PowerPoint Presentation</vt:lpstr>
      <vt:lpstr>Running Campaigns</vt:lpstr>
      <vt:lpstr>Contacting Voters</vt:lpstr>
      <vt:lpstr>Promote Platform</vt:lpstr>
    </vt:vector>
  </TitlesOfParts>
  <Company>Des Moines Public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Nydle, Joseph</dc:creator>
  <cp:lastModifiedBy>Jennifer Biller</cp:lastModifiedBy>
  <cp:revision>50</cp:revision>
  <dcterms:created xsi:type="dcterms:W3CDTF">2015-06-09T19:57:26Z</dcterms:created>
  <dcterms:modified xsi:type="dcterms:W3CDTF">2016-04-27T20:06:39Z</dcterms:modified>
</cp:coreProperties>
</file>